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19" r:id="rId5"/>
    <p:sldId id="328" r:id="rId6"/>
    <p:sldId id="330" r:id="rId7"/>
    <p:sldId id="331" r:id="rId8"/>
    <p:sldId id="323" r:id="rId9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19"/>
            <p14:sldId id="328"/>
            <p14:sldId id="330"/>
            <p14:sldId id="331"/>
            <p14:sldId id="323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BFA"/>
    <a:srgbClr val="F99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61023" autoAdjust="0"/>
  </p:normalViewPr>
  <p:slideViewPr>
    <p:cSldViewPr snapToGrid="0">
      <p:cViewPr varScale="1">
        <p:scale>
          <a:sx n="54" d="100"/>
          <a:sy n="54" d="100"/>
        </p:scale>
        <p:origin x="103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84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29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3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EA558B65-096E-5E45-930C-2B8D8A26162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CA690013-042B-AC1B-BD0B-57C4C0F9F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10225086" cy="634711"/>
          </a:xfrm>
        </p:spPr>
        <p:txBody>
          <a:bodyPr/>
          <a:lstStyle/>
          <a:p>
            <a:r>
              <a:rPr lang="sv-SE" dirty="0">
                <a:solidFill>
                  <a:srgbClr val="F99B8F"/>
                </a:solidFill>
              </a:rPr>
              <a:t>Information om en </a:t>
            </a:r>
            <a:r>
              <a:rPr lang="sv-SE" dirty="0"/>
              <a:t>anställningsförmån</a:t>
            </a:r>
            <a:r>
              <a:rPr lang="sv-SE" dirty="0">
                <a:solidFill>
                  <a:schemeClr val="accent4"/>
                </a:solidFill>
              </a:rPr>
              <a:t> </a:t>
            </a:r>
            <a:r>
              <a:rPr lang="sv-SE" dirty="0">
                <a:solidFill>
                  <a:srgbClr val="F99B8F"/>
                </a:solidFill>
              </a:rPr>
              <a:t>som du kanske inte kände till</a:t>
            </a:r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BE03BB98-F852-F810-5B9C-BD4D653636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pic>
        <p:nvPicPr>
          <p:cNvPr id="8" name="Bild 7">
            <a:extLst>
              <a:ext uri="{FF2B5EF4-FFF2-40B4-BE49-F238E27FC236}">
                <a16:creationId xmlns:a16="http://schemas.microsoft.com/office/drawing/2014/main" id="{4E876C4E-4819-DB73-FEE8-FFDB8ABC195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D0C447B-2778-01CA-327F-3502CF0958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6513" y="890652"/>
            <a:ext cx="6372100" cy="6372100"/>
          </a:xfrm>
          <a:prstGeom prst="rect">
            <a:avLst/>
          </a:prstGeom>
        </p:spPr>
      </p:pic>
      <p:sp>
        <p:nvSpPr>
          <p:cNvPr id="2" name="Platshållare för text 9">
            <a:extLst>
              <a:ext uri="{FF2B5EF4-FFF2-40B4-BE49-F238E27FC236}">
                <a16:creationId xmlns:a16="http://schemas.microsoft.com/office/drawing/2014/main" id="{246D4FF4-AB79-FC76-9C16-C1C69DC8F8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z="1600" dirty="0" err="1">
                <a:solidFill>
                  <a:schemeClr val="bg1"/>
                </a:solidFill>
              </a:rPr>
              <a:t>afa.se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3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Stress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400" dirty="0">
                <a:effectLst/>
                <a:latin typeface="Open Sans" panose="020B0606030504020204" pitchFamily="34" charset="0"/>
              </a:rPr>
              <a:t>Anna är avdelningsföreståndare för en medicinsk ­klinik vid ett sjukhus. Hon blev sjukskriven för stress på grund av problem på arbetet och i hemmet.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400" dirty="0">
                <a:effectLst/>
                <a:latin typeface="Open Sans" panose="020B0606030504020204" pitchFamily="34" charset="0"/>
              </a:rPr>
              <a:t>Tillsammans med sin arbetsgivare kommer Anna fram till att hon behöver stöd för att kunna återgå i arbetet och undvika ­ytterligare sjukskrivningar. ­Genom företagshälsovården remitteras Anna därför till femton samtal med en psykolog. Varje samtal ­kostar arbetsgivaren 1 200 kr.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400" dirty="0">
                <a:effectLst/>
                <a:latin typeface="Open Sans" panose="020B0606030504020204" pitchFamily="34" charset="0"/>
              </a:rPr>
              <a:t>Arbetsgivaren kan ansöka om ersättning för halva den kostnaden </a:t>
            </a:r>
            <a:r>
              <a:rPr lang="sv-SE" sz="1400" dirty="0">
                <a:latin typeface="Open Sans" panose="020B0606030504020204" pitchFamily="34" charset="0"/>
              </a:rPr>
              <a:t>hos Afa</a:t>
            </a:r>
            <a:r>
              <a:rPr lang="sv-SE" sz="1400" dirty="0">
                <a:effectLst/>
                <a:latin typeface="Open Sans" panose="020B0606030504020204" pitchFamily="34" charset="0"/>
              </a:rPr>
              <a:t> Försäkring. Ansökan ska ha inkommit till försäkringsbolaget ­senast inom 6 månader från det att rehabiliteringsinsatsen startade.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Afa Försäkring enligt kollektivavtalad överenskommelse 9 000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  <a:t>För att arbetsgivaren ska kunna få ersättning från Rehabiliteringsstödet måste personen det gäller ­omfattas av  den kollektivavtalade sjukförsäkringen.</a:t>
            </a:r>
            <a:endParaRPr lang="sv-SE" sz="1280" dirty="0">
              <a:solidFill>
                <a:schemeClr val="bg1"/>
              </a:solidFill>
              <a:latin typeface="Open Sans" panose="020B0606030504020204" pitchFamily="34" charset="0"/>
            </a:endParaRP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D13DF3E-178E-3A4B-EAE4-49263F0D158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3F1B540B-1463-CADA-5C50-7AE7B893DE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" b="2832"/>
          <a:stretch/>
        </p:blipFill>
        <p:spPr>
          <a:xfrm>
            <a:off x="6511842" y="647701"/>
            <a:ext cx="5745078" cy="54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03375CA-A301-CBA4-DA0E-AE48AF7BEA23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13E24B-FA19-7E72-5759-69CF3630A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... sjukdom</a:t>
            </a:r>
          </a:p>
          <a:p>
            <a:pPr marL="0" indent="0">
              <a:buNone/>
            </a:pPr>
            <a:r>
              <a:rPr lang="sv-SE" dirty="0"/>
              <a:t>... arbetsskada</a:t>
            </a:r>
          </a:p>
          <a:p>
            <a:pPr marL="0" indent="0">
              <a:buNone/>
            </a:pPr>
            <a:r>
              <a:rPr lang="sv-SE" dirty="0"/>
              <a:t>... dödsfall</a:t>
            </a:r>
          </a:p>
          <a:p>
            <a:pPr marL="0" indent="0">
              <a:buNone/>
            </a:pPr>
            <a:r>
              <a:rPr lang="sv-SE" dirty="0"/>
              <a:t>... pension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8087E7-906F-CD47-85E2-30C179CF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3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13C17520-EA11-56CB-3E2F-90579898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Du är försäkrad via din </a:t>
            </a:r>
            <a:br>
              <a:rPr lang="sv-SE" dirty="0"/>
            </a:br>
            <a:r>
              <a:rPr lang="sv-SE" dirty="0"/>
              <a:t>anställning vid...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3E1885C-1BBB-18AC-F2A7-E3F3EFE0BF4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734910EA-CDD6-1A12-D341-DF1F90C396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" b="2832"/>
          <a:stretch/>
        </p:blipFill>
        <p:spPr>
          <a:xfrm>
            <a:off x="6511842" y="647701"/>
            <a:ext cx="5745078" cy="54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4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8BF333E-58EE-9F1E-273D-37D8DEF1C2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4B5D8F-75D7-B2D7-6D9A-BDA00B61F9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Förnamn Efternamn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xx-xxx xx xx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Mejl: </a:t>
            </a:r>
            <a:r>
              <a:rPr lang="sv-SE" dirty="0" err="1">
                <a:solidFill>
                  <a:schemeClr val="bg1"/>
                </a:solidFill>
              </a:rPr>
              <a:t>förnamn.efternamn@domän.se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b="1" dirty="0" err="1">
                <a:solidFill>
                  <a:schemeClr val="bg1"/>
                </a:solidFill>
              </a:rPr>
              <a:t>Afa</a:t>
            </a:r>
            <a:r>
              <a:rPr lang="sv-SE" b="1" dirty="0">
                <a:solidFill>
                  <a:schemeClr val="bg1"/>
                </a:solidFill>
              </a:rPr>
              <a:t> Försäkrings kundcenter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0771-88 00 99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16FA5D-8D4F-F32E-8F56-0B1C63C0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F28687D-2A6A-73BC-88AE-37846699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Vem vet mer?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F2C37102-7FDB-5D5C-A3BE-EC94DCD2FE7D}"/>
              </a:ext>
            </a:extLst>
          </p:cNvPr>
          <p:cNvSpPr txBox="1">
            <a:spLocks/>
          </p:cNvSpPr>
          <p:nvPr/>
        </p:nvSpPr>
        <p:spPr>
          <a:xfrm>
            <a:off x="4111540" y="5687640"/>
            <a:ext cx="5754354" cy="29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18" rtl="0" eaLnBrk="1" latinLnBrk="0" hangingPunct="1">
              <a:lnSpc>
                <a:spcPct val="90000"/>
              </a:lnSpc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62138" indent="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lang="sv-SE" sz="1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073275" indent="-211138" algn="l" defTabSz="91441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b="1" dirty="0">
              <a:solidFill>
                <a:srgbClr val="F99B8F"/>
              </a:solidFill>
            </a:endParaRP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F71A5BC1-F7D7-605C-9405-AC2B673E96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E11510E9-3EEA-8E7E-8B62-454A14928991}"/>
              </a:ext>
            </a:extLst>
          </p:cNvPr>
          <p:cNvSpPr txBox="1"/>
          <p:nvPr/>
        </p:nvSpPr>
        <p:spPr>
          <a:xfrm>
            <a:off x="4328109" y="3903291"/>
            <a:ext cx="3847605" cy="1641474"/>
          </a:xfrm>
          <a:prstGeom prst="rect">
            <a:avLst/>
          </a:prstGeom>
          <a:noFill/>
          <a:ln w="22225" cap="rnd">
            <a:solidFill>
              <a:srgbClr val="F99B8F"/>
            </a:solidFill>
            <a:prstDash val="solid"/>
          </a:ln>
        </p:spPr>
        <p:txBody>
          <a:bodyPr wrap="none" lIns="251999" tIns="180000" rIns="180000" bIns="251999" rtlCol="0" anchor="ctr" anchorCtr="0">
            <a:noAutofit/>
          </a:bodyPr>
          <a:lstStyle/>
          <a:p>
            <a:r>
              <a:rPr lang="sv-SE" sz="2000" dirty="0">
                <a:solidFill>
                  <a:schemeClr val="bg1"/>
                </a:solidFill>
              </a:rPr>
              <a:t>Gör din anmälan på </a:t>
            </a:r>
            <a:br>
              <a:rPr lang="sv-SE" sz="2000" dirty="0">
                <a:solidFill>
                  <a:schemeClr val="bg1"/>
                </a:solidFill>
              </a:rPr>
            </a:br>
            <a:r>
              <a:rPr lang="sv-SE" sz="2000" b="1" dirty="0" err="1">
                <a:solidFill>
                  <a:schemeClr val="bg1"/>
                </a:solidFill>
              </a:rPr>
              <a:t>afaforsakring.se</a:t>
            </a:r>
            <a:endParaRPr lang="sv-SE" sz="2000" b="1" dirty="0">
              <a:solidFill>
                <a:schemeClr val="bg1"/>
              </a:solidFill>
            </a:endParaRPr>
          </a:p>
          <a:p>
            <a:endParaRPr lang="sv-SE" sz="2000" b="1" dirty="0">
              <a:solidFill>
                <a:schemeClr val="bg1"/>
              </a:solidFill>
            </a:endParaRPr>
          </a:p>
          <a:p>
            <a:r>
              <a:rPr lang="sv-SE" sz="2000" b="1" dirty="0">
                <a:solidFill>
                  <a:srgbClr val="F99B8F"/>
                </a:solidFill>
              </a:rPr>
              <a:t>Ingen ska missa ersättning!</a:t>
            </a:r>
          </a:p>
        </p:txBody>
      </p:sp>
      <p:pic>
        <p:nvPicPr>
          <p:cNvPr id="10" name="Platshållare för bild 10">
            <a:extLst>
              <a:ext uri="{FF2B5EF4-FFF2-40B4-BE49-F238E27FC236}">
                <a16:creationId xmlns:a16="http://schemas.microsoft.com/office/drawing/2014/main" id="{347E2D79-ECF5-9954-76FF-309AD7EF82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-1401" r="35926" b="-1401"/>
          <a:stretch/>
        </p:blipFill>
        <p:spPr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4"/>
          </a:solidFill>
        </p:spPr>
      </p:pic>
    </p:spTree>
    <p:extLst>
      <p:ext uri="{BB962C8B-B14F-4D97-AF65-F5344CB8AC3E}">
        <p14:creationId xmlns:p14="http://schemas.microsoft.com/office/powerpoint/2010/main" val="5943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3318F1D-4941-B5E6-11CC-056C9D76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94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1029</TotalTime>
  <Words>213</Words>
  <Application>Microsoft Office PowerPoint</Application>
  <PresentationFormat>Bredbild</PresentationFormat>
  <Paragraphs>24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Open Sans</vt:lpstr>
      <vt:lpstr>Afa Försäkring</vt:lpstr>
      <vt:lpstr>Information om en anställningsförmån som du kanske inte kände till</vt:lpstr>
      <vt:lpstr>PowerPoint-presentation</vt:lpstr>
      <vt:lpstr>Du är försäkrad via din  anställning vid...</vt:lpstr>
      <vt:lpstr>Vem vet mer?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50</cp:revision>
  <dcterms:created xsi:type="dcterms:W3CDTF">2023-01-13T13:00:20Z</dcterms:created>
  <dcterms:modified xsi:type="dcterms:W3CDTF">2024-01-10T13:50:58Z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