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9" r:id="rId5"/>
    <p:sldId id="328" r:id="rId6"/>
    <p:sldId id="335" r:id="rId7"/>
    <p:sldId id="333" r:id="rId8"/>
    <p:sldId id="331" r:id="rId9"/>
    <p:sldId id="323" r:id="rId10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19"/>
            <p14:sldId id="328"/>
            <p14:sldId id="335"/>
            <p14:sldId id="333"/>
            <p14:sldId id="331"/>
            <p14:sldId id="323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3" autoAdjust="0"/>
    <p:restoredTop sz="78647" autoAdjust="0"/>
  </p:normalViewPr>
  <p:slideViewPr>
    <p:cSldViewPr snapToGrid="0">
      <p:cViewPr varScale="1">
        <p:scale>
          <a:sx n="112" d="100"/>
          <a:sy n="112" d="100"/>
        </p:scale>
        <p:origin x="25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4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768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035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7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3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>
            <a:extLst>
              <a:ext uri="{FF2B5EF4-FFF2-40B4-BE49-F238E27FC236}">
                <a16:creationId xmlns:a16="http://schemas.microsoft.com/office/drawing/2014/main" id="{BE03BB98-F852-F810-5B9C-BD4D65363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4E876C4E-4819-DB73-FEE8-FFDB8ABC195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D0C447B-2778-01CA-327F-3502CF0958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6513" y="890652"/>
            <a:ext cx="6372100" cy="6372100"/>
          </a:xfrm>
          <a:prstGeom prst="rect">
            <a:avLst/>
          </a:prstGeom>
        </p:spPr>
      </p:pic>
      <p:sp>
        <p:nvSpPr>
          <p:cNvPr id="2" name="Platshållare för text 9">
            <a:extLst>
              <a:ext uri="{FF2B5EF4-FFF2-40B4-BE49-F238E27FC236}">
                <a16:creationId xmlns:a16="http://schemas.microsoft.com/office/drawing/2014/main" id="{246D4FF4-AB79-FC76-9C16-C1C69DC8F8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z="1600" err="1">
                <a:solidFill>
                  <a:schemeClr val="bg1"/>
                </a:solidFill>
              </a:rPr>
              <a:t>afa</a:t>
            </a:r>
            <a:r>
              <a:rPr lang="sv-SE" sz="1600">
                <a:solidFill>
                  <a:schemeClr val="bg1"/>
                </a:solidFill>
              </a:rPr>
              <a:t>.se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7" name="Rubrik 5">
            <a:extLst>
              <a:ext uri="{FF2B5EF4-FFF2-40B4-BE49-F238E27FC236}">
                <a16:creationId xmlns:a16="http://schemas.microsoft.com/office/drawing/2014/main" id="{D17DD9E4-5466-9A98-282B-ABDB457EE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10225086" cy="634711"/>
          </a:xfrm>
        </p:spPr>
        <p:txBody>
          <a:bodyPr/>
          <a:lstStyle/>
          <a:p>
            <a:r>
              <a:rPr lang="sv-SE" dirty="0">
                <a:solidFill>
                  <a:srgbClr val="F99B8F"/>
                </a:solidFill>
              </a:rPr>
              <a:t>Information om en </a:t>
            </a:r>
            <a:r>
              <a:rPr lang="sv-SE" dirty="0"/>
              <a:t>anställningsförmån</a:t>
            </a:r>
            <a:r>
              <a:rPr lang="sv-SE" dirty="0">
                <a:solidFill>
                  <a:schemeClr val="accent4"/>
                </a:solidFill>
              </a:rPr>
              <a:t> </a:t>
            </a:r>
            <a:r>
              <a:rPr lang="sv-SE" dirty="0">
                <a:solidFill>
                  <a:srgbClr val="F99B8F"/>
                </a:solidFill>
              </a:rPr>
              <a:t>som du kanske inte kände till</a:t>
            </a:r>
          </a:p>
        </p:txBody>
      </p:sp>
    </p:spTree>
    <p:extLst>
      <p:ext uri="{BB962C8B-B14F-4D97-AF65-F5344CB8AC3E}">
        <p14:creationId xmlns:p14="http://schemas.microsoft.com/office/powerpoint/2010/main" val="249383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246BC84-A483-BBC2-D7C7-25B0C0140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" b="1217"/>
          <a:stretch/>
        </p:blipFill>
        <p:spPr>
          <a:xfrm>
            <a:off x="6561260" y="1063580"/>
            <a:ext cx="5519178" cy="5384844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Hjärtinfarkt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Bertil som arbetar på personalavdelningen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i en mindre kommun kunde inte ­fortsätta­ ­arbeta på grund av en hjärtinfarkt med ­komplikationer.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Arbetar på personalavdelning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56 år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35 000 kr när han sjukskrevs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års sjukskrivning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fick Bertil sjukersättning från Försäkringskassan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 cirka 480 000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Ersättning från AGS-KL* under tid med sjukpenning och sjukersättning. Inbetalning till Bertils kommande pension (genom Avgiftsbefrielseförsäkringen)</a:t>
            </a:r>
            <a:b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</a:br>
            <a:endParaRPr lang="sv-SE" sz="128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Sjukförsäkringen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50242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Bertil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han </a:t>
              </a:r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C02898E0-5471-98F1-5A56-5ABE2FA6A597}"/>
              </a:ext>
            </a:extLst>
          </p:cNvPr>
          <p:cNvSpPr txBox="1"/>
          <p:nvPr/>
        </p:nvSpPr>
        <p:spPr>
          <a:xfrm>
            <a:off x="3810000" y="38100"/>
            <a:ext cx="0" cy="0"/>
          </a:xfrm>
          <a:prstGeom prst="rect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endParaRPr lang="sv-SE" sz="900" b="1" dirty="0">
              <a:solidFill>
                <a:schemeClr val="bg1"/>
              </a:solidFill>
            </a:endParaRP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40D9D261-BDC8-9618-2DE3-0CF9F8C5332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05715FA0-2949-993D-01DC-B1FDC2DA2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" b="1217"/>
          <a:stretch/>
        </p:blipFill>
        <p:spPr>
          <a:xfrm>
            <a:off x="6561260" y="1063580"/>
            <a:ext cx="5519178" cy="5384844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Hjärtinfarkt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91E744-DCFE-9505-D633-1F24DF9210EE}"/>
              </a:ext>
            </a:extLst>
          </p:cNvPr>
          <p:cNvSpPr/>
          <p:nvPr/>
        </p:nvSpPr>
        <p:spPr>
          <a:xfrm>
            <a:off x="0" y="4785756"/>
            <a:ext cx="6256421" cy="20722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Bertil som arbetar på personalavdelningen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i en mindre kommun kunde inte ­fortsätta­ ­arbeta på grund av en hjärtinfarkt med ­komplikationer.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Arbetar på personalavdelning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56 år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35 000 kr när han sjukskrevs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års sjukskrivning 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fick Bertil sjukersättning från Försäkringskassan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43C2E4F1-8F1D-5FCF-663E-4A35BC5E92B0}"/>
              </a:ext>
            </a:extLst>
          </p:cNvPr>
          <p:cNvSpPr txBox="1">
            <a:spLocks/>
          </p:cNvSpPr>
          <p:nvPr/>
        </p:nvSpPr>
        <p:spPr>
          <a:xfrm>
            <a:off x="766764" y="5021600"/>
            <a:ext cx="5168816" cy="1547979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700" b="1" dirty="0">
                <a:solidFill>
                  <a:schemeClr val="bg1"/>
                </a:solidFill>
              </a:rPr>
              <a:t>Ersättning från </a:t>
            </a:r>
            <a:r>
              <a:rPr lang="sv-SE" sz="1700" b="1" dirty="0" err="1">
                <a:solidFill>
                  <a:schemeClr val="bg1"/>
                </a:solidFill>
              </a:rPr>
              <a:t>Afa</a:t>
            </a:r>
            <a:r>
              <a:rPr lang="sv-SE" sz="1700" b="1" dirty="0">
                <a:solidFill>
                  <a:schemeClr val="bg1"/>
                </a:solidFill>
              </a:rPr>
              <a:t> Försäkring enligt kollektivavtal cirka 480 000 kr</a:t>
            </a: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  <a:t>Ersättning från AGS-KL* under tid med sjukpenning och sjukersättning. Inbetalning till Bertils kommande pension (genom Avgifts­befrielseförsäkringen)</a:t>
            </a:r>
            <a:br>
              <a:rPr lang="sv-SE" sz="1280" b="1" dirty="0">
                <a:solidFill>
                  <a:schemeClr val="bg1"/>
                </a:solidFill>
                <a:latin typeface="Open Sans" panose="020B0606030504020204" pitchFamily="34" charset="0"/>
              </a:rPr>
            </a:br>
            <a:endParaRPr lang="sv-SE" sz="1280" b="1" dirty="0">
              <a:solidFill>
                <a:schemeClr val="bg1"/>
              </a:solidFill>
              <a:latin typeface="Open Sans" panose="020B0606030504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28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* Sjukförsäkringen för kommun- och regionanställda</a:t>
            </a:r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B5DBE6F1-7591-0F85-914A-7EC502CBBB03}"/>
              </a:ext>
            </a:extLst>
          </p:cNvPr>
          <p:cNvGrpSpPr/>
          <p:nvPr/>
        </p:nvGrpSpPr>
        <p:grpSpPr>
          <a:xfrm>
            <a:off x="5502427" y="3427972"/>
            <a:ext cx="2047088" cy="2047089"/>
            <a:chOff x="5321947" y="3762211"/>
            <a:chExt cx="2047088" cy="2047089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F04CF15E-65A3-B8CE-844D-A96792C40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21947" y="3762211"/>
              <a:ext cx="2047088" cy="2047088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9AD39C9-5B15-230A-C82C-9D7B290BDDAA}"/>
                </a:ext>
              </a:extLst>
            </p:cNvPr>
            <p:cNvSpPr txBox="1"/>
            <p:nvPr/>
          </p:nvSpPr>
          <p:spPr>
            <a:xfrm>
              <a:off x="5450261" y="3932998"/>
              <a:ext cx="1740634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Hur mycket tror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 Bertil får av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försäkringen som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hon har genom sin </a:t>
              </a:r>
            </a:p>
            <a:p>
              <a:pPr algn="ctr"/>
              <a:r>
                <a:rPr lang="sv-SE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anställning?</a:t>
              </a:r>
            </a:p>
          </p:txBody>
        </p: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C02898E0-5471-98F1-5A56-5ABE2FA6A597}"/>
              </a:ext>
            </a:extLst>
          </p:cNvPr>
          <p:cNvSpPr txBox="1"/>
          <p:nvPr/>
        </p:nvSpPr>
        <p:spPr>
          <a:xfrm>
            <a:off x="3810000" y="38100"/>
            <a:ext cx="0" cy="0"/>
          </a:xfrm>
          <a:prstGeom prst="rect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endParaRPr lang="sv-SE" sz="900" b="1" dirty="0">
              <a:solidFill>
                <a:schemeClr val="bg1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793890-46C1-EA7B-3339-4963FB8F4C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F025963-D87A-C49A-9851-9BD3408170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4669" y="812319"/>
            <a:ext cx="5503501" cy="5503501"/>
          </a:xfrm>
          <a:prstGeom prst="rect">
            <a:avLst/>
          </a:prstGeo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39614AFB-AA6B-AA3F-DD28-40F9E1CDB28D}"/>
              </a:ext>
            </a:extLst>
          </p:cNvPr>
          <p:cNvSpPr txBox="1"/>
          <p:nvPr/>
        </p:nvSpPr>
        <p:spPr>
          <a:xfrm>
            <a:off x="4096908" y="2315330"/>
            <a:ext cx="4319025" cy="249053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sv-SE" sz="3000" b="1" dirty="0">
                <a:solidFill>
                  <a:schemeClr val="accent1"/>
                </a:solidFill>
              </a:rPr>
              <a:t>Om Bertil inte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gör någon </a:t>
            </a:r>
            <a:r>
              <a:rPr lang="sv-SE" sz="3000" b="1" dirty="0">
                <a:solidFill>
                  <a:schemeClr val="bg1"/>
                </a:solidFill>
              </a:rPr>
              <a:t>anmälan</a:t>
            </a:r>
            <a:r>
              <a:rPr lang="sv-SE" sz="3000" b="1" dirty="0">
                <a:solidFill>
                  <a:schemeClr val="accent1"/>
                </a:solidFill>
              </a:rPr>
              <a:t>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till </a:t>
            </a:r>
            <a:r>
              <a:rPr lang="sv-SE" sz="3000" b="1" dirty="0" err="1">
                <a:solidFill>
                  <a:schemeClr val="accent1"/>
                </a:solidFill>
              </a:rPr>
              <a:t>Afa</a:t>
            </a:r>
            <a:r>
              <a:rPr lang="sv-SE" sz="3000" b="1" dirty="0">
                <a:solidFill>
                  <a:schemeClr val="accent1"/>
                </a:solidFill>
              </a:rPr>
              <a:t> Försäkring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>
                <a:solidFill>
                  <a:schemeClr val="accent1"/>
                </a:solidFill>
              </a:rPr>
              <a:t>får han </a:t>
            </a:r>
            <a:r>
              <a:rPr lang="sv-SE" sz="3000" b="1" dirty="0">
                <a:solidFill>
                  <a:schemeClr val="accent1"/>
                </a:solidFill>
              </a:rPr>
              <a:t>ingen </a:t>
            </a:r>
            <a:br>
              <a:rPr lang="sv-SE" sz="3000" b="1" dirty="0">
                <a:solidFill>
                  <a:schemeClr val="accent1"/>
                </a:solidFill>
              </a:rPr>
            </a:br>
            <a:r>
              <a:rPr lang="sv-SE" sz="3000" b="1" dirty="0">
                <a:solidFill>
                  <a:schemeClr val="accent1"/>
                </a:solidFill>
              </a:rPr>
              <a:t>ersättning.</a:t>
            </a:r>
          </a:p>
        </p:txBody>
      </p:sp>
      <p:pic>
        <p:nvPicPr>
          <p:cNvPr id="18" name="Bild 17">
            <a:extLst>
              <a:ext uri="{FF2B5EF4-FFF2-40B4-BE49-F238E27FC236}">
                <a16:creationId xmlns:a16="http://schemas.microsoft.com/office/drawing/2014/main" id="{B91307C7-8B5C-2C3E-9011-7612D0CAABC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13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4B4FE12-CEEE-6A02-7B11-83630EA7D45D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13E24B-FA19-7E72-5759-69CF3630A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128150"/>
            <a:ext cx="5329236" cy="1782149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sv-SE" dirty="0"/>
              <a:t>Anmäl till </a:t>
            </a:r>
            <a:r>
              <a:rPr lang="sv-SE" dirty="0" err="1"/>
              <a:t>Afa</a:t>
            </a:r>
            <a:r>
              <a:rPr lang="sv-SE" dirty="0"/>
              <a:t> Försäkring när du varit sjuk längre än:</a:t>
            </a:r>
          </a:p>
          <a:p>
            <a:pPr marL="342900" indent="-342900">
              <a:spcAft>
                <a:spcPts val="0"/>
              </a:spcAft>
            </a:pPr>
            <a:r>
              <a:rPr lang="sv-SE" dirty="0"/>
              <a:t>14 dagar – gäller t ex timavlönade</a:t>
            </a:r>
            <a:endParaRPr lang="sv-SE" dirty="0">
              <a:solidFill>
                <a:srgbClr val="FF0000"/>
              </a:solidFill>
            </a:endParaRPr>
          </a:p>
          <a:p>
            <a:pPr marL="342900" indent="-342900">
              <a:spcAft>
                <a:spcPts val="0"/>
              </a:spcAft>
            </a:pPr>
            <a:r>
              <a:rPr lang="sv-SE" dirty="0"/>
              <a:t>90 dagar – gäller tillsvidareanställda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8087E7-906F-CD47-85E2-30C179CF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4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13C17520-EA11-56CB-3E2F-90579898B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498529"/>
          </a:xfrm>
        </p:spPr>
        <p:txBody>
          <a:bodyPr/>
          <a:lstStyle/>
          <a:p>
            <a:r>
              <a:rPr lang="sv-SE" dirty="0"/>
              <a:t>Vid sjukdom</a:t>
            </a:r>
          </a:p>
        </p:txBody>
      </p:sp>
      <p:sp>
        <p:nvSpPr>
          <p:cNvPr id="2" name="Platshållare för text 2">
            <a:extLst>
              <a:ext uri="{FF2B5EF4-FFF2-40B4-BE49-F238E27FC236}">
                <a16:creationId xmlns:a16="http://schemas.microsoft.com/office/drawing/2014/main" id="{A554E26B-748A-92C2-0719-A85DD4C496FD}"/>
              </a:ext>
            </a:extLst>
          </p:cNvPr>
          <p:cNvSpPr txBox="1">
            <a:spLocks/>
          </p:cNvSpPr>
          <p:nvPr/>
        </p:nvSpPr>
        <p:spPr>
          <a:xfrm>
            <a:off x="766764" y="4480719"/>
            <a:ext cx="5329236" cy="17240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sjukdom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arbetsskada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dödsfall</a:t>
            </a:r>
          </a:p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... pension</a:t>
            </a:r>
          </a:p>
        </p:txBody>
      </p:sp>
      <p:sp>
        <p:nvSpPr>
          <p:cNvPr id="7" name="Rubrik 4">
            <a:extLst>
              <a:ext uri="{FF2B5EF4-FFF2-40B4-BE49-F238E27FC236}">
                <a16:creationId xmlns:a16="http://schemas.microsoft.com/office/drawing/2014/main" id="{9729B4D4-6A4A-E50C-4635-CBDB44619A45}"/>
              </a:ext>
            </a:extLst>
          </p:cNvPr>
          <p:cNvSpPr txBox="1">
            <a:spLocks/>
          </p:cNvSpPr>
          <p:nvPr/>
        </p:nvSpPr>
        <p:spPr>
          <a:xfrm>
            <a:off x="766764" y="3328645"/>
            <a:ext cx="5329236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Du är försäkrad via din </a:t>
            </a:r>
            <a:br>
              <a:rPr lang="sv-SE" dirty="0"/>
            </a:br>
            <a:r>
              <a:rPr lang="sv-SE" dirty="0"/>
              <a:t>anställning vid...</a:t>
            </a: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080CA0F-B420-2E47-E0AA-5AAC4134FE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1BFCB2FD-322D-E731-0193-5705F12A86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" b="1217"/>
          <a:stretch/>
        </p:blipFill>
        <p:spPr>
          <a:xfrm>
            <a:off x="6561260" y="1063580"/>
            <a:ext cx="5519178" cy="538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4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F99C49A0-15B8-982B-5013-08EE80C60FA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4B5D8F-75D7-B2D7-6D9A-BDA00B61F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</a:rPr>
              <a:t>Förnamn Efternamn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xx-xxx xx xx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Mejl: </a:t>
            </a:r>
            <a:r>
              <a:rPr lang="sv-SE" dirty="0" err="1">
                <a:solidFill>
                  <a:schemeClr val="bg1"/>
                </a:solidFill>
              </a:rPr>
              <a:t>förnamn.efternamn@domän.se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b="1" dirty="0" err="1">
                <a:solidFill>
                  <a:schemeClr val="bg1"/>
                </a:solidFill>
              </a:rPr>
              <a:t>Afa</a:t>
            </a:r>
            <a:r>
              <a:rPr lang="sv-SE" b="1" dirty="0">
                <a:solidFill>
                  <a:schemeClr val="bg1"/>
                </a:solidFill>
              </a:rPr>
              <a:t> Försäkrings kundcenter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Telefon: 0771-88 00 99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16FA5D-8D4F-F32E-8F56-0B1C63C0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5F28687D-2A6A-73BC-88AE-37846699D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Vem vet mer?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F2C37102-7FDB-5D5C-A3BE-EC94DCD2FE7D}"/>
              </a:ext>
            </a:extLst>
          </p:cNvPr>
          <p:cNvSpPr txBox="1">
            <a:spLocks/>
          </p:cNvSpPr>
          <p:nvPr/>
        </p:nvSpPr>
        <p:spPr>
          <a:xfrm>
            <a:off x="4111540" y="5687640"/>
            <a:ext cx="5754354" cy="2940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18" rtl="0" eaLnBrk="1" latinLnBrk="0" hangingPunct="1">
              <a:lnSpc>
                <a:spcPct val="90000"/>
              </a:lnSpc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862138" indent="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None/>
              <a:defRPr lang="sv-SE" sz="14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2073275" indent="-211138" algn="l" defTabSz="914418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b="1" dirty="0">
              <a:solidFill>
                <a:srgbClr val="F99B8F"/>
              </a:solidFill>
            </a:endParaRPr>
          </a:p>
        </p:txBody>
      </p:sp>
      <p:pic>
        <p:nvPicPr>
          <p:cNvPr id="13" name="Bild 12">
            <a:extLst>
              <a:ext uri="{FF2B5EF4-FFF2-40B4-BE49-F238E27FC236}">
                <a16:creationId xmlns:a16="http://schemas.microsoft.com/office/drawing/2014/main" id="{F71A5BC1-F7D7-605C-9405-AC2B673E96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89041" y="404751"/>
            <a:ext cx="588221" cy="476250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A58ECF07-17A2-9B19-B6FF-8B7142D31070}"/>
              </a:ext>
            </a:extLst>
          </p:cNvPr>
          <p:cNvSpPr txBox="1"/>
          <p:nvPr/>
        </p:nvSpPr>
        <p:spPr>
          <a:xfrm>
            <a:off x="4328109" y="3903291"/>
            <a:ext cx="3847605" cy="1641474"/>
          </a:xfrm>
          <a:prstGeom prst="rect">
            <a:avLst/>
          </a:prstGeom>
          <a:noFill/>
          <a:ln w="22225" cap="rnd">
            <a:solidFill>
              <a:srgbClr val="F99B8F"/>
            </a:solidFill>
            <a:prstDash val="solid"/>
          </a:ln>
        </p:spPr>
        <p:txBody>
          <a:bodyPr wrap="none" lIns="251999" tIns="180000" rIns="180000" bIns="251999" rtlCol="0" anchor="ctr" anchorCtr="0"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Gör din anmälan på </a:t>
            </a:r>
            <a:br>
              <a:rPr lang="sv-SE" sz="2000" dirty="0">
                <a:solidFill>
                  <a:schemeClr val="bg1"/>
                </a:solidFill>
              </a:rPr>
            </a:br>
            <a:r>
              <a:rPr lang="sv-SE" sz="2000" b="1" dirty="0" err="1">
                <a:solidFill>
                  <a:schemeClr val="bg1"/>
                </a:solidFill>
              </a:rPr>
              <a:t>afaforsakring.se</a:t>
            </a:r>
            <a:endParaRPr lang="sv-SE" sz="2000" b="1" dirty="0">
              <a:solidFill>
                <a:schemeClr val="bg1"/>
              </a:solidFill>
            </a:endParaRPr>
          </a:p>
          <a:p>
            <a:endParaRPr lang="sv-SE" sz="2000" b="1" dirty="0">
              <a:solidFill>
                <a:schemeClr val="bg1"/>
              </a:solidFill>
            </a:endParaRPr>
          </a:p>
          <a:p>
            <a:r>
              <a:rPr lang="sv-SE" sz="2000" b="1" dirty="0">
                <a:solidFill>
                  <a:srgbClr val="F99B8F"/>
                </a:solidFill>
              </a:rPr>
              <a:t>Ingen ska missa ersättning!</a:t>
            </a:r>
          </a:p>
        </p:txBody>
      </p:sp>
      <p:pic>
        <p:nvPicPr>
          <p:cNvPr id="10" name="Platshållare för bild 10">
            <a:extLst>
              <a:ext uri="{FF2B5EF4-FFF2-40B4-BE49-F238E27FC236}">
                <a16:creationId xmlns:a16="http://schemas.microsoft.com/office/drawing/2014/main" id="{CB9E47B8-DEB1-96B2-79F3-866F9A0C91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-1401" r="35926" b="-1401"/>
          <a:stretch/>
        </p:blipFill>
        <p:spPr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4"/>
          </a:solidFill>
        </p:spPr>
      </p:pic>
    </p:spTree>
    <p:extLst>
      <p:ext uri="{BB962C8B-B14F-4D97-AF65-F5344CB8AC3E}">
        <p14:creationId xmlns:p14="http://schemas.microsoft.com/office/powerpoint/2010/main" val="594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3318F1D-4941-B5E6-11CC-056C9D76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94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1057</TotalTime>
  <Words>350</Words>
  <Application>Microsoft Office PowerPoint</Application>
  <PresentationFormat>Bredbild</PresentationFormat>
  <Paragraphs>61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Open Sans</vt:lpstr>
      <vt:lpstr>Afa Försäkring</vt:lpstr>
      <vt:lpstr>Information om en anställningsförmån som du kanske inte kände till</vt:lpstr>
      <vt:lpstr>PowerPoint-presentation</vt:lpstr>
      <vt:lpstr>PowerPoint-presentation</vt:lpstr>
      <vt:lpstr>Vid sjukdom</vt:lpstr>
      <vt:lpstr>Vem vet mer?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50</cp:revision>
  <dcterms:created xsi:type="dcterms:W3CDTF">2023-01-13T13:00:20Z</dcterms:created>
  <dcterms:modified xsi:type="dcterms:W3CDTF">2024-01-10T10:47:26Z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