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9" r:id="rId5"/>
    <p:sldId id="328" r:id="rId6"/>
    <p:sldId id="334" r:id="rId7"/>
    <p:sldId id="333" r:id="rId8"/>
    <p:sldId id="331" r:id="rId9"/>
    <p:sldId id="323" r:id="rId10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8"/>
            <p14:sldId id="334"/>
            <p14:sldId id="333"/>
            <p14:sldId id="331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8F"/>
    <a:srgbClr val="C8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3" autoAdjust="0"/>
    <p:restoredTop sz="78045" autoAdjust="0"/>
  </p:normalViewPr>
  <p:slideViewPr>
    <p:cSldViewPr snapToGrid="0">
      <p:cViewPr varScale="1">
        <p:scale>
          <a:sx n="111" d="100"/>
          <a:sy n="111" d="100"/>
        </p:scale>
        <p:origin x="30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51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62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61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4E876C4E-4819-DB73-FEE8-FFDB8ABC1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D0C447B-2778-01CA-327F-3502CF095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513" y="890652"/>
            <a:ext cx="6372100" cy="637210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246D4FF4-AB79-FC76-9C16-C1C69DC8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err="1">
                <a:solidFill>
                  <a:schemeClr val="bg1"/>
                </a:solidFill>
              </a:rPr>
              <a:t>afa</a:t>
            </a:r>
            <a:r>
              <a:rPr lang="sv-SE" sz="1600">
                <a:solidFill>
                  <a:schemeClr val="bg1"/>
                </a:solidFill>
              </a:rPr>
              <a:t>.se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7" name="Rubrik 5">
            <a:extLst>
              <a:ext uri="{FF2B5EF4-FFF2-40B4-BE49-F238E27FC236}">
                <a16:creationId xmlns:a16="http://schemas.microsoft.com/office/drawing/2014/main" id="{E87EEC29-BE0F-35F7-F4F2-83EFD2883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10225086" cy="634711"/>
          </a:xfrm>
        </p:spPr>
        <p:txBody>
          <a:bodyPr/>
          <a:lstStyle/>
          <a:p>
            <a:r>
              <a:rPr lang="sv-SE" dirty="0">
                <a:solidFill>
                  <a:srgbClr val="F99B8F"/>
                </a:solidFill>
              </a:rPr>
              <a:t>Information om en </a:t>
            </a:r>
            <a:r>
              <a:rPr lang="sv-SE" dirty="0"/>
              <a:t>anställningsförmån</a:t>
            </a:r>
            <a:r>
              <a:rPr lang="sv-SE" dirty="0">
                <a:solidFill>
                  <a:schemeClr val="accent4"/>
                </a:solidFill>
              </a:rPr>
              <a:t> </a:t>
            </a:r>
            <a:r>
              <a:rPr lang="sv-SE" dirty="0">
                <a:solidFill>
                  <a:srgbClr val="F99B8F"/>
                </a:solidFill>
              </a:rPr>
              <a:t>som du kanske inte kände till</a:t>
            </a: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246BC84-A483-BBC2-D7C7-25B0C014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r="25189"/>
          <a:stretch/>
        </p:blipFill>
        <p:spPr>
          <a:xfrm>
            <a:off x="7997055" y="690028"/>
            <a:ext cx="2886795" cy="581746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Förlamning och talsvårigheter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Undersköterskan Josefina kunde inte fortsätta arbeta på grund av förlamning och ­talsvårigheter efter en stroke.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Undersköterska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56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31 000 kr när hon sjukskrevs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års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sjukskrivning fick Josefina sjukersättning från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Försäkringskassan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kollektivavtal* cirka 400 000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Ersättning under tid med sjukpenning och sjukersättning. Inbetalning till Josefinas kommande pension (genom Avgiftsbefrielseförsäkringen).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Sjukförsäkringen för kommun- och regionanställda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13DF3E-178E-3A4B-EAE4-49263F0D15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50242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Josefina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001663C-1406-284E-A3A9-0DAF4429E79A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C118D89-163B-E6CA-C1F9-EE355DE87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r="25189"/>
          <a:stretch/>
        </p:blipFill>
        <p:spPr>
          <a:xfrm>
            <a:off x="7997055" y="690028"/>
            <a:ext cx="2886795" cy="581746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Förlamning och talsvårigheter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391E744-DCFE-9505-D633-1F24DF9210EE}"/>
              </a:ext>
            </a:extLst>
          </p:cNvPr>
          <p:cNvSpPr/>
          <p:nvPr/>
        </p:nvSpPr>
        <p:spPr>
          <a:xfrm>
            <a:off x="0" y="4785756"/>
            <a:ext cx="6256421" cy="2072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Undersköterskan Josefina kunde inte fortsätta arbeta på grund av förlamning och ­talsvårigheter efter en stroke.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endParaRPr lang="sv-SE" sz="1700" dirty="0"/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Undersköterska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56 år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31 000 kr när hon sjukskrevs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360 dagar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års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sjukskrivning fick Josefina sjukersättning från 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700" dirty="0"/>
              <a:t>Försäkringskassan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3C2E4F1-8F1D-5FCF-663E-4A35BC5E92B0}"/>
              </a:ext>
            </a:extLst>
          </p:cNvPr>
          <p:cNvSpPr txBox="1">
            <a:spLocks/>
          </p:cNvSpPr>
          <p:nvPr/>
        </p:nvSpPr>
        <p:spPr>
          <a:xfrm>
            <a:off x="766764" y="5021600"/>
            <a:ext cx="5168816" cy="1547979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700" b="1" dirty="0">
                <a:solidFill>
                  <a:schemeClr val="bg1"/>
                </a:solidFill>
              </a:rPr>
              <a:t>Ersättning från Afa Försäkring enligt kollektivavtal* cirka 400 000 kr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b="1" dirty="0">
                <a:solidFill>
                  <a:schemeClr val="bg1"/>
                </a:solidFill>
                <a:latin typeface="Open Sans" panose="020B0606030504020204" pitchFamily="34" charset="0"/>
              </a:rPr>
              <a:t>Ersättning under tid med sjukpenning och sjukersättning. Inbetalning till Josefinas kommande pension (genom Avgiftsbefrielseförsäkringen).</a:t>
            </a:r>
          </a:p>
          <a:p>
            <a:pPr marL="0" indent="0">
              <a:spcBef>
                <a:spcPts val="400"/>
              </a:spcBef>
              <a:spcAft>
                <a:spcPts val="0"/>
              </a:spcAft>
              <a:buNone/>
            </a:pPr>
            <a:r>
              <a:rPr lang="sv-SE" sz="128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* Sjukförsäkringen för kommun- och regionanställda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5DBE6F1-7591-0F85-914A-7EC502CBBB03}"/>
              </a:ext>
            </a:extLst>
          </p:cNvPr>
          <p:cNvGrpSpPr/>
          <p:nvPr/>
        </p:nvGrpSpPr>
        <p:grpSpPr>
          <a:xfrm>
            <a:off x="5502427" y="3427972"/>
            <a:ext cx="2047088" cy="2047089"/>
            <a:chOff x="5321947" y="3762211"/>
            <a:chExt cx="2047088" cy="2047089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04CF15E-65A3-B8CE-844D-A96792C40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21947" y="3762211"/>
              <a:ext cx="2047088" cy="2047088"/>
            </a:xfrm>
            <a:prstGeom prst="rect">
              <a:avLst/>
            </a:prstGeom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79AD39C9-5B15-230A-C82C-9D7B290BDDAA}"/>
                </a:ext>
              </a:extLst>
            </p:cNvPr>
            <p:cNvSpPr txBox="1"/>
            <p:nvPr/>
          </p:nvSpPr>
          <p:spPr>
            <a:xfrm>
              <a:off x="5450261" y="3932998"/>
              <a:ext cx="1740634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 mycket tror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Josefina får av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försäkringen som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 har genom sin </a:t>
              </a:r>
            </a:p>
            <a:p>
              <a:pPr algn="ctr"/>
              <a:r>
                <a:rPr lang="sv-SE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anställning?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A7DB8AC8-4CBE-6B9B-D015-7A0D00CC4E0D}"/>
              </a:ext>
            </a:extLst>
          </p:cNvPr>
          <p:cNvSpPr/>
          <p:nvPr/>
        </p:nvSpPr>
        <p:spPr>
          <a:xfrm>
            <a:off x="0" y="-1028"/>
            <a:ext cx="12191999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246AF5D-8C4A-E0F1-2FF5-F05037FCE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670" y="787043"/>
            <a:ext cx="5503501" cy="550350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7CA331F-458A-3F2B-C9AB-884B9D296368}"/>
              </a:ext>
            </a:extLst>
          </p:cNvPr>
          <p:cNvSpPr txBox="1"/>
          <p:nvPr/>
        </p:nvSpPr>
        <p:spPr>
          <a:xfrm>
            <a:off x="4096908" y="2315330"/>
            <a:ext cx="4319025" cy="2490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3000" b="1" dirty="0">
                <a:solidFill>
                  <a:schemeClr val="accent1"/>
                </a:solidFill>
              </a:rPr>
              <a:t>Om Josefina inte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gör någon </a:t>
            </a:r>
            <a:r>
              <a:rPr lang="sv-SE" sz="3000" b="1" dirty="0">
                <a:solidFill>
                  <a:schemeClr val="bg1"/>
                </a:solidFill>
              </a:rPr>
              <a:t>anmälan</a:t>
            </a:r>
            <a:r>
              <a:rPr lang="sv-SE" sz="3000" b="1" dirty="0">
                <a:solidFill>
                  <a:schemeClr val="accent1"/>
                </a:solidFill>
              </a:rPr>
              <a:t>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till </a:t>
            </a:r>
            <a:r>
              <a:rPr lang="sv-SE" sz="3000" b="1" dirty="0" err="1">
                <a:solidFill>
                  <a:schemeClr val="accent1"/>
                </a:solidFill>
              </a:rPr>
              <a:t>Afa</a:t>
            </a:r>
            <a:r>
              <a:rPr lang="sv-SE" sz="3000" b="1" dirty="0">
                <a:solidFill>
                  <a:schemeClr val="accent1"/>
                </a:solidFill>
              </a:rPr>
              <a:t> Försäkring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får hon ingen </a:t>
            </a:r>
            <a:br>
              <a:rPr lang="sv-SE" sz="3000" b="1" dirty="0">
                <a:solidFill>
                  <a:schemeClr val="accent1"/>
                </a:solidFill>
              </a:rPr>
            </a:br>
            <a:r>
              <a:rPr lang="sv-SE" sz="3000" b="1" dirty="0">
                <a:solidFill>
                  <a:schemeClr val="accent1"/>
                </a:solidFill>
              </a:rPr>
              <a:t>ersättning.</a:t>
            </a:r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F3B815E3-C7AB-6639-0CF4-37BB623A28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0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13E24B-FA19-7E72-5759-69CF3630A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128150"/>
            <a:ext cx="5329236" cy="17821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sv-SE" dirty="0"/>
              <a:t>Anmäl till </a:t>
            </a:r>
            <a:r>
              <a:rPr lang="sv-SE" dirty="0" err="1"/>
              <a:t>Afa</a:t>
            </a:r>
            <a:r>
              <a:rPr lang="sv-SE" dirty="0"/>
              <a:t> Försäkring när du varit sjuk längre än:</a:t>
            </a:r>
          </a:p>
          <a:p>
            <a:pPr marL="342900" indent="-342900">
              <a:spcAft>
                <a:spcPts val="0"/>
              </a:spcAft>
            </a:pPr>
            <a:r>
              <a:rPr lang="sv-SE" dirty="0"/>
              <a:t>14 dagar – gäller t ex timavlönade</a:t>
            </a:r>
            <a:endParaRPr lang="sv-SE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0"/>
              </a:spcAft>
            </a:pPr>
            <a:r>
              <a:rPr lang="sv-SE" dirty="0"/>
              <a:t>90 dagar – gäller tillsvidareanställda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8087E7-906F-CD47-85E2-30C179C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3C17520-EA11-56CB-3E2F-90579898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498529"/>
          </a:xfrm>
        </p:spPr>
        <p:txBody>
          <a:bodyPr/>
          <a:lstStyle/>
          <a:p>
            <a:r>
              <a:rPr lang="sv-SE" dirty="0"/>
              <a:t>Vid sjukdom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A554E26B-748A-92C2-0719-A85DD4C496FD}"/>
              </a:ext>
            </a:extLst>
          </p:cNvPr>
          <p:cNvSpPr txBox="1">
            <a:spLocks/>
          </p:cNvSpPr>
          <p:nvPr/>
        </p:nvSpPr>
        <p:spPr>
          <a:xfrm>
            <a:off x="766764" y="4480719"/>
            <a:ext cx="5329236" cy="1724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sjukdom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arbetsskada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dödsfall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dirty="0"/>
              <a:t>... pension</a:t>
            </a:r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9729B4D4-6A4A-E50C-4635-CBDB44619A45}"/>
              </a:ext>
            </a:extLst>
          </p:cNvPr>
          <p:cNvSpPr txBox="1">
            <a:spLocks/>
          </p:cNvSpPr>
          <p:nvPr/>
        </p:nvSpPr>
        <p:spPr>
          <a:xfrm>
            <a:off x="766764" y="3328645"/>
            <a:ext cx="5329236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Du är försäkrad via din </a:t>
            </a:r>
            <a:br>
              <a:rPr lang="sv-SE" dirty="0"/>
            </a:br>
            <a:r>
              <a:rPr lang="sv-SE" dirty="0"/>
              <a:t>anställning vid...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E06E921-EF82-7D7C-3141-BB90BC1DF922}"/>
              </a:ext>
            </a:extLst>
          </p:cNvPr>
          <p:cNvSpPr/>
          <p:nvPr/>
        </p:nvSpPr>
        <p:spPr>
          <a:xfrm>
            <a:off x="6256421" y="0"/>
            <a:ext cx="593557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A31AC2D1-7A58-1A55-EA3F-539BB6892B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6E49E20-C007-A680-23FD-A50D34FF1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r="25189"/>
          <a:stretch/>
        </p:blipFill>
        <p:spPr>
          <a:xfrm>
            <a:off x="7997055" y="690028"/>
            <a:ext cx="2886795" cy="58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4DD6FB8-8267-F9E5-EEC9-5B947378A6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Mejl: </a:t>
            </a: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Telefon: 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3A96CF59-8128-B7AF-F7BB-9AED368C1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-19412" r="19594" b="-13985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4"/>
          </a:solidFill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ABD3D78-67CD-BF21-B923-DD01A1A7568A}"/>
              </a:ext>
            </a:extLst>
          </p:cNvPr>
          <p:cNvSpPr txBox="1"/>
          <p:nvPr/>
        </p:nvSpPr>
        <p:spPr>
          <a:xfrm>
            <a:off x="4328109" y="3903291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594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1035</TotalTime>
  <Words>326</Words>
  <Application>Microsoft Office PowerPoint</Application>
  <PresentationFormat>Bredbild</PresentationFormat>
  <Paragraphs>61</Paragraphs>
  <Slides>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Open Sans</vt:lpstr>
      <vt:lpstr>Afa Försäkring</vt:lpstr>
      <vt:lpstr>Information om en anställningsförmån som du kanske inte kände till</vt:lpstr>
      <vt:lpstr>PowerPoint-presentation</vt:lpstr>
      <vt:lpstr>PowerPoint-presentation</vt:lpstr>
      <vt:lpstr>Vid sjukdom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Lise Zarrabi</cp:lastModifiedBy>
  <cp:revision>46</cp:revision>
  <dcterms:created xsi:type="dcterms:W3CDTF">2023-01-13T13:00:20Z</dcterms:created>
  <dcterms:modified xsi:type="dcterms:W3CDTF">2024-01-10T10:54:55Z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